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87" r:id="rId5"/>
    <p:sldId id="264" r:id="rId6"/>
    <p:sldId id="267" r:id="rId7"/>
    <p:sldId id="260" r:id="rId8"/>
    <p:sldId id="274" r:id="rId9"/>
    <p:sldId id="269" r:id="rId10"/>
    <p:sldId id="286" r:id="rId11"/>
    <p:sldId id="263" r:id="rId12"/>
    <p:sldId id="282" r:id="rId13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ibre Baskerville" panose="02000000000000000000" pitchFamily="2" charset="0"/>
      <p:regular r:id="rId19"/>
      <p:bold r:id="rId20"/>
      <p:italic r:id="rId21"/>
    </p:embeddedFont>
    <p:embeddedFont>
      <p:font typeface="Libre Franklin Light" pitchFamily="2" charset="0"/>
      <p:regular r:id="rId22"/>
      <p:bold r:id="rId23"/>
      <p:italic r:id="rId24"/>
      <p:boldItalic r:id="rId25"/>
    </p:embeddedFont>
    <p:embeddedFont>
      <p:font typeface="Sitka Heading" pitchFamily="2" charset="0"/>
      <p:regular r:id="rId26"/>
      <p:bold r:id="rId27"/>
      <p:italic r:id="rId28"/>
      <p:boldItalic r:id="rId29"/>
    </p:embeddedFont>
    <p:embeddedFont>
      <p:font typeface="Sitka Text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3244B7-19CF-44D7-A698-19F5996B0E4D}">
  <a:tblStyle styleId="{673244B7-19CF-44D7-A698-19F5996B0E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370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microsoft.com/office/2007/relationships/hdphoto" Target="../media/hdphoto2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638244" y="6456992"/>
            <a:ext cx="8316000" cy="2585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2"/>
              </a:lnSpc>
            </a:pPr>
            <a:r>
              <a:rPr lang="en-US" sz="6999" b="1" dirty="0">
                <a:solidFill>
                  <a:srgbClr val="014E9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Instant Health Alert System</a:t>
            </a:r>
          </a:p>
        </p:txBody>
      </p:sp>
      <p:sp>
        <p:nvSpPr>
          <p:cNvPr id="85" name="Google Shape;85;p13"/>
          <p:cNvSpPr/>
          <p:nvPr/>
        </p:nvSpPr>
        <p:spPr>
          <a:xfrm>
            <a:off x="5012635" y="71746"/>
            <a:ext cx="4532146" cy="3664509"/>
          </a:xfrm>
          <a:custGeom>
            <a:avLst/>
            <a:gdLst/>
            <a:ahLst/>
            <a:cxnLst/>
            <a:rect l="l" t="t" r="r" b="b"/>
            <a:pathLst>
              <a:path w="6326018" h="5372100" extrusionOk="0">
                <a:moveTo>
                  <a:pt x="4775348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775348" y="5372100"/>
                </a:lnTo>
                <a:lnTo>
                  <a:pt x="6326018" y="2686050"/>
                </a:lnTo>
                <a:lnTo>
                  <a:pt x="4775348" y="0"/>
                </a:lnTo>
                <a:close/>
              </a:path>
            </a:pathLst>
          </a:custGeom>
          <a:solidFill>
            <a:srgbClr val="014E97"/>
          </a:solidFill>
          <a:ln>
            <a:noFill/>
          </a:ln>
        </p:spPr>
      </p:sp>
      <p:sp>
        <p:nvSpPr>
          <p:cNvPr id="86" name="Google Shape;86;p13"/>
          <p:cNvSpPr/>
          <p:nvPr/>
        </p:nvSpPr>
        <p:spPr>
          <a:xfrm>
            <a:off x="12584083" y="3949719"/>
            <a:ext cx="5615017" cy="4660881"/>
          </a:xfrm>
          <a:custGeom>
            <a:avLst/>
            <a:gdLst/>
            <a:ahLst/>
            <a:cxnLst/>
            <a:rect l="l" t="t" r="r" b="b"/>
            <a:pathLst>
              <a:path w="6202680" h="5372100" extrusionOk="0">
                <a:moveTo>
                  <a:pt x="4652010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652010" y="5372100"/>
                </a:lnTo>
                <a:lnTo>
                  <a:pt x="6202680" y="2686050"/>
                </a:lnTo>
                <a:lnTo>
                  <a:pt x="4652010" y="0"/>
                </a:lnTo>
                <a:close/>
              </a:path>
            </a:pathLst>
          </a:custGeom>
          <a:solidFill>
            <a:srgbClr val="2994E5"/>
          </a:solidFill>
          <a:ln>
            <a:noFill/>
          </a:ln>
        </p:spPr>
      </p:sp>
      <p:sp>
        <p:nvSpPr>
          <p:cNvPr id="87" name="Google Shape;87;p13"/>
          <p:cNvSpPr/>
          <p:nvPr/>
        </p:nvSpPr>
        <p:spPr>
          <a:xfrm>
            <a:off x="8542231" y="2036031"/>
            <a:ext cx="5212625" cy="4043091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l="-14944" r="-14943"/>
            </a:stretch>
          </a:blipFill>
          <a:ln>
            <a:noFill/>
          </a:ln>
        </p:spPr>
      </p:sp>
      <p:sp>
        <p:nvSpPr>
          <p:cNvPr id="88" name="Google Shape;88;p13"/>
          <p:cNvSpPr/>
          <p:nvPr/>
        </p:nvSpPr>
        <p:spPr>
          <a:xfrm>
            <a:off x="12634074" y="269503"/>
            <a:ext cx="4889312" cy="3533055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15354" r="-15354"/>
            </a:stretch>
          </a:blipFill>
          <a:ln>
            <a:noFill/>
          </a:ln>
        </p:spPr>
      </p:sp>
      <p:sp>
        <p:nvSpPr>
          <p:cNvPr id="89" name="Google Shape;89;p13"/>
          <p:cNvSpPr/>
          <p:nvPr/>
        </p:nvSpPr>
        <p:spPr>
          <a:xfrm>
            <a:off x="9943303" y="355740"/>
            <a:ext cx="2292249" cy="1548260"/>
          </a:xfrm>
          <a:custGeom>
            <a:avLst/>
            <a:gdLst/>
            <a:ahLst/>
            <a:cxnLst/>
            <a:rect l="l" t="t" r="r" b="b"/>
            <a:pathLst>
              <a:path w="6202680" h="5372100" extrusionOk="0">
                <a:moveTo>
                  <a:pt x="4652010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652010" y="5372100"/>
                </a:lnTo>
                <a:lnTo>
                  <a:pt x="6202680" y="2686050"/>
                </a:lnTo>
                <a:lnTo>
                  <a:pt x="4652010" y="0"/>
                </a:lnTo>
                <a:close/>
              </a:path>
            </a:pathLst>
          </a:custGeom>
          <a:solidFill>
            <a:srgbClr val="2994E5"/>
          </a:solidFill>
          <a:ln>
            <a:noFill/>
          </a:ln>
        </p:spPr>
        <p:txBody>
          <a:bodyPr/>
          <a:lstStyle/>
          <a:p>
            <a:endParaRPr lang="en-IN" dirty="0"/>
          </a:p>
        </p:txBody>
      </p:sp>
      <p:cxnSp>
        <p:nvCxnSpPr>
          <p:cNvPr id="90" name="Google Shape;90;p13"/>
          <p:cNvCxnSpPr/>
          <p:nvPr/>
        </p:nvCxnSpPr>
        <p:spPr>
          <a:xfrm>
            <a:off x="440510" y="6298151"/>
            <a:ext cx="9144250" cy="0"/>
          </a:xfrm>
          <a:prstGeom prst="straightConnector1">
            <a:avLst/>
          </a:prstGeom>
          <a:noFill/>
          <a:ln w="38100" cap="flat" cmpd="sng">
            <a:solidFill>
              <a:srgbClr val="014E9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E97"/>
        </a:solidFill>
        <a:effectLst/>
      </p:bgPr>
    </p:bg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4" name="Google Shape;674;p43"/>
          <p:cNvGrpSpPr/>
          <p:nvPr/>
        </p:nvGrpSpPr>
        <p:grpSpPr>
          <a:xfrm>
            <a:off x="182773" y="427840"/>
            <a:ext cx="1197017" cy="1148615"/>
            <a:chOff x="1813" y="0"/>
            <a:chExt cx="809173" cy="812800"/>
          </a:xfrm>
        </p:grpSpPr>
        <p:sp>
          <p:nvSpPr>
            <p:cNvPr id="675" name="Google Shape;675;p4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2994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83" name="Google Shape;683;p43"/>
          <p:cNvCxnSpPr/>
          <p:nvPr/>
        </p:nvCxnSpPr>
        <p:spPr>
          <a:xfrm>
            <a:off x="11174828" y="4626141"/>
            <a:ext cx="3086100" cy="0"/>
          </a:xfrm>
          <a:prstGeom prst="straightConnector1">
            <a:avLst/>
          </a:prstGeom>
          <a:noFill/>
          <a:ln w="95250" cap="flat" cmpd="sng">
            <a:solidFill>
              <a:srgbClr val="2994E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4" name="Google Shape;684;p43"/>
          <p:cNvSpPr/>
          <p:nvPr/>
        </p:nvSpPr>
        <p:spPr>
          <a:xfrm>
            <a:off x="781282" y="6459361"/>
            <a:ext cx="3173653" cy="2748241"/>
          </a:xfrm>
          <a:custGeom>
            <a:avLst/>
            <a:gdLst/>
            <a:ahLst/>
            <a:cxnLst/>
            <a:rect l="l" t="t" r="r" b="b"/>
            <a:pathLst>
              <a:path w="4282440" h="3708400" extrusionOk="0">
                <a:moveTo>
                  <a:pt x="3211830" y="0"/>
                </a:moveTo>
                <a:lnTo>
                  <a:pt x="1070610" y="0"/>
                </a:lnTo>
                <a:lnTo>
                  <a:pt x="0" y="1854200"/>
                </a:lnTo>
                <a:lnTo>
                  <a:pt x="1070610" y="3708400"/>
                </a:lnTo>
                <a:lnTo>
                  <a:pt x="3211830" y="3708400"/>
                </a:lnTo>
                <a:lnTo>
                  <a:pt x="4282440" y="185420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12700" cap="flat" cmpd="sng">
            <a:solidFill>
              <a:srgbClr val="2994E5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685" name="Google Shape;685;p43"/>
          <p:cNvSpPr/>
          <p:nvPr/>
        </p:nvSpPr>
        <p:spPr>
          <a:xfrm>
            <a:off x="14811903" y="4150283"/>
            <a:ext cx="2667662" cy="5486884"/>
          </a:xfrm>
          <a:custGeom>
            <a:avLst/>
            <a:gdLst/>
            <a:ahLst/>
            <a:cxnLst/>
            <a:rect l="l" t="t" r="r" b="b"/>
            <a:pathLst>
              <a:path w="3084830" h="6344920" extrusionOk="0">
                <a:moveTo>
                  <a:pt x="3084830" y="2670810"/>
                </a:moveTo>
                <a:lnTo>
                  <a:pt x="2216150" y="3172460"/>
                </a:lnTo>
                <a:lnTo>
                  <a:pt x="3084830" y="3674110"/>
                </a:lnTo>
                <a:lnTo>
                  <a:pt x="3084830" y="5454650"/>
                </a:lnTo>
                <a:lnTo>
                  <a:pt x="1543050" y="6344920"/>
                </a:lnTo>
                <a:lnTo>
                  <a:pt x="0" y="5454650"/>
                </a:lnTo>
                <a:lnTo>
                  <a:pt x="0" y="3674110"/>
                </a:lnTo>
                <a:lnTo>
                  <a:pt x="868680" y="3172460"/>
                </a:lnTo>
                <a:lnTo>
                  <a:pt x="0" y="2670810"/>
                </a:lnTo>
                <a:lnTo>
                  <a:pt x="0" y="890270"/>
                </a:lnTo>
                <a:lnTo>
                  <a:pt x="1541780" y="0"/>
                </a:lnTo>
                <a:lnTo>
                  <a:pt x="3083560" y="890270"/>
                </a:lnTo>
                <a:lnTo>
                  <a:pt x="3083560" y="267081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 w="12700" cap="flat" cmpd="sng">
            <a:solidFill>
              <a:srgbClr val="2994E5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6" name="Google Shape;686;p43"/>
          <p:cNvSpPr txBox="1"/>
          <p:nvPr/>
        </p:nvSpPr>
        <p:spPr>
          <a:xfrm>
            <a:off x="3954935" y="226704"/>
            <a:ext cx="13639336" cy="846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sz="5499" b="1" dirty="0">
                <a:solidFill>
                  <a:srgbClr val="FFFFFF"/>
                </a:solidFill>
                <a:latin typeface="Sitka Heading" pitchFamily="2" charset="0"/>
                <a:ea typeface="Libre Baskerville"/>
                <a:cs typeface="Libre Baskerville"/>
                <a:sym typeface="Libre Baskerville"/>
              </a:rPr>
              <a:t>Solution Approach and tasks</a:t>
            </a:r>
            <a:endParaRPr b="1" dirty="0">
              <a:latin typeface="Sitka Heading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B03EA8-131A-5FCE-E0C3-0C8837F3E0E0}"/>
              </a:ext>
            </a:extLst>
          </p:cNvPr>
          <p:cNvSpPr txBox="1"/>
          <p:nvPr/>
        </p:nvSpPr>
        <p:spPr>
          <a:xfrm>
            <a:off x="781282" y="1285103"/>
            <a:ext cx="17049518" cy="9731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a) </a:t>
            </a:r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Producer app: 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It simulates IoT devices to push data through to the Kafka queue and will generate vital information and push it in the JSON format into the Kafka Queue. Eg: {"heartBeat": 73, "bp": 140, "customerId": 2}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b) </a:t>
            </a:r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Kafka Queue (Patient’s): 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It stores the data pushed into it by the producer in a pipeline to send it further to the next component.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c) </a:t>
            </a:r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Spark Streaming Job 1: 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To convert data into the desired form (parquet) and store it into the HDFS table.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d</a:t>
            </a:r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) Hive Table (Patient’s Info): 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Query the table data and do analysis.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e) </a:t>
            </a:r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Spark Streaming Job 2: 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Monitoring and analyzing the data collected using already present data (Reference Table and Contact Info) and look for any anomalies to be reported.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f) </a:t>
            </a:r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Hive Table (Reference)- 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Store and query threshold data to check whether incoming data have any anomalies.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g) </a:t>
            </a:r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RDS + Batch Sqoop Job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: Push the contact data of the patients from RDS  into the Hive table.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h) </a:t>
            </a:r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Hive Table (Contact Info): 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Store and query contact and other information to check whether incoming data have any anomalies.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chemeClr val="bg1"/>
                </a:solidFill>
                <a:latin typeface="Sitka Text" pitchFamily="2" charset="0"/>
              </a:rPr>
              <a:t>i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) </a:t>
            </a:r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Kafka Queue (Doctor’s)-</a:t>
            </a: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Collect data from Spark application to put in a queue and feed to Consumer application</a:t>
            </a:r>
          </a:p>
          <a:p>
            <a:pPr>
              <a:lnSpc>
                <a:spcPct val="150000"/>
              </a:lnSpc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j) Consumer Application- Send SNS push notification to the subscribed email-id to report any anomalies.</a:t>
            </a:r>
            <a:endParaRPr lang="en-IN" sz="1200" dirty="0">
              <a:solidFill>
                <a:schemeClr val="bg1"/>
              </a:solidFill>
              <a:latin typeface="Sitka Text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E97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0"/>
          <p:cNvPicPr preferRelativeResize="0"/>
          <p:nvPr/>
        </p:nvPicPr>
        <p:blipFill rotWithShape="1">
          <a:blip r:embed="rId3">
            <a:alphaModFix/>
          </a:blip>
          <a:srcRect t="33297" b="15683"/>
          <a:stretch/>
        </p:blipFill>
        <p:spPr>
          <a:xfrm>
            <a:off x="446078" y="4742888"/>
            <a:ext cx="8890427" cy="3261272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0"/>
          <p:cNvSpPr txBox="1"/>
          <p:nvPr/>
        </p:nvSpPr>
        <p:spPr>
          <a:xfrm>
            <a:off x="633952" y="929005"/>
            <a:ext cx="11364359" cy="258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05" name="Google Shape;205;p20"/>
          <p:cNvPicPr preferRelativeResize="0"/>
          <p:nvPr/>
        </p:nvPicPr>
        <p:blipFill rotWithShape="1">
          <a:blip r:embed="rId4">
            <a:alphaModFix/>
          </a:blip>
          <a:srcRect t="28476" b="28476"/>
          <a:stretch/>
        </p:blipFill>
        <p:spPr>
          <a:xfrm>
            <a:off x="633953" y="2418367"/>
            <a:ext cx="7595648" cy="187160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0"/>
          <p:cNvSpPr txBox="1"/>
          <p:nvPr/>
        </p:nvSpPr>
        <p:spPr>
          <a:xfrm>
            <a:off x="10199782" y="2049586"/>
            <a:ext cx="9553074" cy="664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300000"/>
              </a:lnSpc>
            </a:pPr>
            <a:r>
              <a:rPr lang="en-US" sz="2400" dirty="0">
                <a:solidFill>
                  <a:schemeClr val="bg1"/>
                </a:solidFill>
                <a:latin typeface="Sitka Text" pitchFamily="2" charset="0"/>
              </a:rPr>
              <a:t>1.It will reduce the patient's risk.</a:t>
            </a:r>
          </a:p>
          <a:p>
            <a:pPr>
              <a:lnSpc>
                <a:spcPct val="300000"/>
              </a:lnSpc>
            </a:pPr>
            <a:r>
              <a:rPr lang="en-US" sz="2400" dirty="0">
                <a:solidFill>
                  <a:schemeClr val="bg1"/>
                </a:solidFill>
                <a:latin typeface="Sitka Text" pitchFamily="2" charset="0"/>
              </a:rPr>
              <a:t>2.Send and deliver emergency alerts faster.</a:t>
            </a:r>
          </a:p>
          <a:p>
            <a:pPr>
              <a:lnSpc>
                <a:spcPct val="300000"/>
              </a:lnSpc>
            </a:pPr>
            <a:r>
              <a:rPr lang="en-US" sz="2400" dirty="0">
                <a:solidFill>
                  <a:schemeClr val="bg1"/>
                </a:solidFill>
                <a:latin typeface="Sitka Text" pitchFamily="2" charset="0"/>
              </a:rPr>
              <a:t>3.Check staff safety and Focus Crisis Response efforts.</a:t>
            </a:r>
          </a:p>
          <a:p>
            <a:pPr>
              <a:lnSpc>
                <a:spcPct val="300000"/>
              </a:lnSpc>
            </a:pPr>
            <a:r>
              <a:rPr lang="en-US" sz="2400" dirty="0">
                <a:solidFill>
                  <a:schemeClr val="bg1"/>
                </a:solidFill>
                <a:latin typeface="Sitka Text" pitchFamily="2" charset="0"/>
              </a:rPr>
              <a:t>4.Improve Emergency Response Plans and Process </a:t>
            </a:r>
          </a:p>
          <a:p>
            <a:pPr>
              <a:lnSpc>
                <a:spcPct val="300000"/>
              </a:lnSpc>
            </a:pPr>
            <a:r>
              <a:rPr lang="en-IN" sz="2400" dirty="0">
                <a:solidFill>
                  <a:schemeClr val="bg1"/>
                </a:solidFill>
                <a:latin typeface="Sitka Text" pitchFamily="2" charset="0"/>
              </a:rPr>
              <a:t>5.Save time and Increase notification efficiency.</a:t>
            </a:r>
          </a:p>
          <a:p>
            <a:pPr>
              <a:lnSpc>
                <a:spcPct val="300000"/>
              </a:lnSpc>
            </a:pPr>
            <a:r>
              <a:rPr lang="en-IN" sz="2400" dirty="0">
                <a:solidFill>
                  <a:schemeClr val="bg1"/>
                </a:solidFill>
                <a:latin typeface="Sitka Text" pitchFamily="2" charset="0"/>
              </a:rPr>
              <a:t>6.Communicates with Target Patient’s.</a:t>
            </a:r>
          </a:p>
        </p:txBody>
      </p:sp>
      <p:sp>
        <p:nvSpPr>
          <p:cNvPr id="211" name="Google Shape;211;p20"/>
          <p:cNvSpPr/>
          <p:nvPr/>
        </p:nvSpPr>
        <p:spPr>
          <a:xfrm>
            <a:off x="16207359" y="-909100"/>
            <a:ext cx="3140317" cy="2666780"/>
          </a:xfrm>
          <a:custGeom>
            <a:avLst/>
            <a:gdLst/>
            <a:ahLst/>
            <a:cxnLst/>
            <a:rect l="l" t="t" r="r" b="b"/>
            <a:pathLst>
              <a:path w="6326018" h="5372100" extrusionOk="0">
                <a:moveTo>
                  <a:pt x="4775348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775348" y="5372100"/>
                </a:lnTo>
                <a:lnTo>
                  <a:pt x="6326018" y="2686050"/>
                </a:lnTo>
                <a:lnTo>
                  <a:pt x="4775348" y="0"/>
                </a:lnTo>
                <a:close/>
              </a:path>
            </a:pathLst>
          </a:custGeom>
          <a:solidFill>
            <a:srgbClr val="2994E5"/>
          </a:solidFill>
          <a:ln>
            <a:noFill/>
          </a:ln>
        </p:spPr>
      </p:sp>
      <p:sp>
        <p:nvSpPr>
          <p:cNvPr id="212" name="Google Shape;212;p20"/>
          <p:cNvSpPr/>
          <p:nvPr/>
        </p:nvSpPr>
        <p:spPr>
          <a:xfrm>
            <a:off x="254000" y="8457076"/>
            <a:ext cx="1935505" cy="1396476"/>
          </a:xfrm>
          <a:custGeom>
            <a:avLst/>
            <a:gdLst/>
            <a:ahLst/>
            <a:cxnLst/>
            <a:rect l="l" t="t" r="r" b="b"/>
            <a:pathLst>
              <a:path w="6326018" h="5372100" extrusionOk="0">
                <a:moveTo>
                  <a:pt x="4775348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775348" y="5372100"/>
                </a:lnTo>
                <a:lnTo>
                  <a:pt x="6326018" y="2686050"/>
                </a:lnTo>
                <a:lnTo>
                  <a:pt x="4775348" y="0"/>
                </a:lnTo>
                <a:close/>
              </a:path>
            </a:pathLst>
          </a:custGeom>
          <a:solidFill>
            <a:srgbClr val="2994E5"/>
          </a:solidFill>
          <a:ln>
            <a:noFill/>
          </a:ln>
        </p:spPr>
      </p:sp>
      <p:sp>
        <p:nvSpPr>
          <p:cNvPr id="2" name="Google Shape;204;p20">
            <a:extLst>
              <a:ext uri="{FF2B5EF4-FFF2-40B4-BE49-F238E27FC236}">
                <a16:creationId xmlns:a16="http://schemas.microsoft.com/office/drawing/2014/main" id="{19FD0457-C450-E37D-B9D7-4565C58D5862}"/>
              </a:ext>
            </a:extLst>
          </p:cNvPr>
          <p:cNvSpPr txBox="1"/>
          <p:nvPr/>
        </p:nvSpPr>
        <p:spPr>
          <a:xfrm>
            <a:off x="-3811048" y="762805"/>
            <a:ext cx="11364359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3"/>
              </a:lnSpc>
            </a:pPr>
            <a:r>
              <a:rPr lang="en-IN" sz="4000" b="1" dirty="0">
                <a:solidFill>
                  <a:schemeClr val="bg1"/>
                </a:solidFill>
                <a:latin typeface="Sitka Text" pitchFamily="2" charset="0"/>
              </a:rPr>
              <a:t>Conclusion</a:t>
            </a:r>
            <a:endParaRPr sz="1800" b="1" dirty="0">
              <a:solidFill>
                <a:schemeClr val="bg1"/>
              </a:solidFill>
              <a:latin typeface="Sitka Text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39"/>
          <p:cNvSpPr txBox="1"/>
          <p:nvPr/>
        </p:nvSpPr>
        <p:spPr>
          <a:xfrm>
            <a:off x="9420453" y="4562475"/>
            <a:ext cx="8560274" cy="1152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>
                <a:solidFill>
                  <a:srgbClr val="014E97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Thank you!</a:t>
            </a:r>
            <a:endParaRPr/>
          </a:p>
        </p:txBody>
      </p:sp>
      <p:sp>
        <p:nvSpPr>
          <p:cNvPr id="595" name="Google Shape;595;p39"/>
          <p:cNvSpPr/>
          <p:nvPr/>
        </p:nvSpPr>
        <p:spPr>
          <a:xfrm>
            <a:off x="0" y="0"/>
            <a:ext cx="4138345" cy="3473917"/>
          </a:xfrm>
          <a:custGeom>
            <a:avLst/>
            <a:gdLst/>
            <a:ahLst/>
            <a:cxnLst/>
            <a:rect l="l" t="t" r="r" b="b"/>
            <a:pathLst>
              <a:path w="6326018" h="5372100" extrusionOk="0">
                <a:moveTo>
                  <a:pt x="4775348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775348" y="5372100"/>
                </a:lnTo>
                <a:lnTo>
                  <a:pt x="6326018" y="2686050"/>
                </a:lnTo>
                <a:lnTo>
                  <a:pt x="4775348" y="0"/>
                </a:lnTo>
                <a:close/>
              </a:path>
            </a:pathLst>
          </a:custGeom>
          <a:solidFill>
            <a:srgbClr val="014E97"/>
          </a:solidFill>
          <a:ln>
            <a:noFill/>
          </a:ln>
        </p:spPr>
      </p:sp>
      <p:sp>
        <p:nvSpPr>
          <p:cNvPr id="596" name="Google Shape;596;p39"/>
          <p:cNvSpPr/>
          <p:nvPr/>
        </p:nvSpPr>
        <p:spPr>
          <a:xfrm>
            <a:off x="4276583" y="228266"/>
            <a:ext cx="2556017" cy="1938465"/>
          </a:xfrm>
          <a:custGeom>
            <a:avLst/>
            <a:gdLst/>
            <a:ahLst/>
            <a:cxnLst/>
            <a:rect l="l" t="t" r="r" b="b"/>
            <a:pathLst>
              <a:path w="6202680" h="5372100" extrusionOk="0">
                <a:moveTo>
                  <a:pt x="4652010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652010" y="5372100"/>
                </a:lnTo>
                <a:lnTo>
                  <a:pt x="6202680" y="2686050"/>
                </a:lnTo>
                <a:lnTo>
                  <a:pt x="4652010" y="0"/>
                </a:lnTo>
                <a:close/>
              </a:path>
            </a:pathLst>
          </a:custGeom>
          <a:solidFill>
            <a:srgbClr val="2994E5"/>
          </a:solidFill>
          <a:ln>
            <a:noFill/>
          </a:ln>
        </p:spPr>
      </p:sp>
      <p:sp>
        <p:nvSpPr>
          <p:cNvPr id="597" name="Google Shape;597;p39"/>
          <p:cNvSpPr/>
          <p:nvPr/>
        </p:nvSpPr>
        <p:spPr>
          <a:xfrm>
            <a:off x="0" y="4066798"/>
            <a:ext cx="4583382" cy="3604231"/>
          </a:xfrm>
          <a:custGeom>
            <a:avLst/>
            <a:gdLst/>
            <a:ahLst/>
            <a:cxnLst/>
            <a:rect l="l" t="t" r="r" b="b"/>
            <a:pathLst>
              <a:path w="6202680" h="5372100" extrusionOk="0">
                <a:moveTo>
                  <a:pt x="4652010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652010" y="5372100"/>
                </a:lnTo>
                <a:lnTo>
                  <a:pt x="6202680" y="2686050"/>
                </a:lnTo>
                <a:lnTo>
                  <a:pt x="4652010" y="0"/>
                </a:lnTo>
                <a:close/>
              </a:path>
            </a:pathLst>
          </a:custGeom>
          <a:solidFill>
            <a:srgbClr val="2994E5"/>
          </a:solidFill>
          <a:ln>
            <a:noFill/>
          </a:ln>
        </p:spPr>
      </p:sp>
      <p:sp>
        <p:nvSpPr>
          <p:cNvPr id="598" name="Google Shape;598;p39"/>
          <p:cNvSpPr/>
          <p:nvPr/>
        </p:nvSpPr>
        <p:spPr>
          <a:xfrm>
            <a:off x="3812878" y="2394997"/>
            <a:ext cx="5279352" cy="3891504"/>
          </a:xfrm>
          <a:custGeom>
            <a:avLst/>
            <a:gdLst/>
            <a:ahLst/>
            <a:cxnLst/>
            <a:rect l="l" t="t" r="r" b="b"/>
            <a:pathLst>
              <a:path w="6326018" h="5372100" extrusionOk="0">
                <a:moveTo>
                  <a:pt x="4775348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775348" y="5372100"/>
                </a:lnTo>
                <a:lnTo>
                  <a:pt x="6326018" y="2686050"/>
                </a:lnTo>
                <a:lnTo>
                  <a:pt x="4775348" y="0"/>
                </a:lnTo>
                <a:close/>
              </a:path>
            </a:pathLst>
          </a:custGeom>
          <a:solidFill>
            <a:srgbClr val="014E97"/>
          </a:solidFill>
          <a:ln>
            <a:noFill/>
          </a:ln>
        </p:spPr>
      </p:sp>
      <p:cxnSp>
        <p:nvCxnSpPr>
          <p:cNvPr id="599" name="Google Shape;599;p39"/>
          <p:cNvCxnSpPr/>
          <p:nvPr/>
        </p:nvCxnSpPr>
        <p:spPr>
          <a:xfrm>
            <a:off x="10708924" y="6115242"/>
            <a:ext cx="7579076" cy="0"/>
          </a:xfrm>
          <a:prstGeom prst="straightConnector1">
            <a:avLst/>
          </a:prstGeom>
          <a:noFill/>
          <a:ln w="38100" cap="flat" cmpd="sng">
            <a:solidFill>
              <a:srgbClr val="014E9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94E5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 t="6844" b="17231"/>
          <a:stretch/>
        </p:blipFill>
        <p:spPr>
          <a:xfrm>
            <a:off x="0" y="5143500"/>
            <a:ext cx="10225744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14"/>
          <p:cNvGrpSpPr/>
          <p:nvPr/>
        </p:nvGrpSpPr>
        <p:grpSpPr>
          <a:xfrm>
            <a:off x="10225744" y="-180826"/>
            <a:ext cx="8062256" cy="10467826"/>
            <a:chOff x="0" y="-47625"/>
            <a:chExt cx="2123392" cy="2756958"/>
          </a:xfrm>
        </p:grpSpPr>
        <p:sp>
          <p:nvSpPr>
            <p:cNvPr id="97" name="Google Shape;97;p14"/>
            <p:cNvSpPr/>
            <p:nvPr/>
          </p:nvSpPr>
          <p:spPr>
            <a:xfrm>
              <a:off x="0" y="0"/>
              <a:ext cx="2123392" cy="2709333"/>
            </a:xfrm>
            <a:custGeom>
              <a:avLst/>
              <a:gdLst/>
              <a:ahLst/>
              <a:cxnLst/>
              <a:rect l="l" t="t" r="r" b="b"/>
              <a:pathLst>
                <a:path w="2123392" h="2709333" extrusionOk="0">
                  <a:moveTo>
                    <a:pt x="0" y="0"/>
                  </a:moveTo>
                  <a:lnTo>
                    <a:pt x="2123392" y="0"/>
                  </a:lnTo>
                  <a:lnTo>
                    <a:pt x="21233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14E97"/>
            </a:solidFill>
            <a:ln>
              <a:noFill/>
            </a:ln>
          </p:spPr>
        </p:sp>
        <p:sp>
          <p:nvSpPr>
            <p:cNvPr id="98" name="Google Shape;98;p14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14"/>
          <p:cNvSpPr/>
          <p:nvPr/>
        </p:nvSpPr>
        <p:spPr>
          <a:xfrm>
            <a:off x="10698337" y="757161"/>
            <a:ext cx="3086100" cy="552758"/>
          </a:xfrm>
          <a:custGeom>
            <a:avLst/>
            <a:gdLst/>
            <a:ahLst/>
            <a:cxnLst/>
            <a:rect l="l" t="t" r="r" b="b"/>
            <a:pathLst>
              <a:path w="812800" h="145582" extrusionOk="0">
                <a:moveTo>
                  <a:pt x="0" y="0"/>
                </a:moveTo>
                <a:lnTo>
                  <a:pt x="812800" y="0"/>
                </a:lnTo>
                <a:lnTo>
                  <a:pt x="812800" y="145582"/>
                </a:lnTo>
                <a:lnTo>
                  <a:pt x="0" y="145582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>
            <a:noFill/>
          </a:ln>
        </p:spPr>
      </p:sp>
      <p:sp>
        <p:nvSpPr>
          <p:cNvPr id="109" name="Google Shape;109;p14"/>
          <p:cNvSpPr txBox="1"/>
          <p:nvPr/>
        </p:nvSpPr>
        <p:spPr>
          <a:xfrm>
            <a:off x="603210" y="1890795"/>
            <a:ext cx="8540790" cy="1361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7375" b="1" dirty="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Problem Statement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A396A8-695B-CBA4-4B99-A2C187572236}"/>
              </a:ext>
            </a:extLst>
          </p:cNvPr>
          <p:cNvSpPr txBox="1"/>
          <p:nvPr/>
        </p:nvSpPr>
        <p:spPr>
          <a:xfrm>
            <a:off x="10698337" y="757161"/>
            <a:ext cx="7169910" cy="969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itka Text" pitchFamily="2" charset="0"/>
              </a:rPr>
              <a:t>a) Healthcare monitoring at hospitals has witnessed new challenges. In view of these challenges, this use case proposes a reliable data pipeline solution to store and analyze a stream of real-time data flowing from various IoT devices at hospitals and health centers. </a:t>
            </a:r>
          </a:p>
          <a:p>
            <a:endParaRPr lang="en-US" sz="2800" dirty="0">
              <a:solidFill>
                <a:schemeClr val="bg1"/>
              </a:solidFill>
              <a:latin typeface="Sitka Text" pitchFamily="2" charset="0"/>
            </a:endParaRPr>
          </a:p>
          <a:p>
            <a:endParaRPr lang="en-US" sz="3600" dirty="0">
              <a:solidFill>
                <a:schemeClr val="bg1"/>
              </a:solidFill>
              <a:latin typeface="Sitka Text" pitchFamily="2" charset="0"/>
            </a:endParaRPr>
          </a:p>
          <a:p>
            <a:endParaRPr lang="en-US" sz="2800" dirty="0">
              <a:solidFill>
                <a:schemeClr val="bg1"/>
              </a:solidFill>
              <a:latin typeface="Sitka Text" pitchFamily="2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Sitka Text" pitchFamily="2" charset="0"/>
              </a:rPr>
              <a:t>b) The advent of IoT devices has digitized vital health data such as body temperature, heartbeat, blood pressure (BP) and more. Capturing this high-velocity stream of data and analyzing these in real-time with minimal error is only possible with the use of a robust data platform and components. </a:t>
            </a:r>
          </a:p>
          <a:p>
            <a:endParaRPr lang="en-US" sz="2800" dirty="0">
              <a:solidFill>
                <a:schemeClr val="bg1"/>
              </a:solidFill>
              <a:latin typeface="Sitka Text" pitchFamily="2" charset="0"/>
            </a:endParaRPr>
          </a:p>
          <a:p>
            <a:endParaRPr lang="en-US" sz="2800" dirty="0">
              <a:solidFill>
                <a:schemeClr val="bg1"/>
              </a:solidFill>
              <a:latin typeface="Sitka Text" pitchFamily="2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Sitka Text" pitchFamily="2" charset="0"/>
              </a:rPr>
              <a:t> </a:t>
            </a:r>
          </a:p>
          <a:p>
            <a:endParaRPr lang="en-US" sz="1400" dirty="0">
              <a:latin typeface="Sitka Text" pitchFamily="2" charset="0"/>
            </a:endParaRPr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94E5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5"/>
          <p:cNvGrpSpPr/>
          <p:nvPr/>
        </p:nvGrpSpPr>
        <p:grpSpPr>
          <a:xfrm>
            <a:off x="10160434" y="1009900"/>
            <a:ext cx="1604292" cy="1397488"/>
            <a:chOff x="0" y="-9525"/>
            <a:chExt cx="812800" cy="708025"/>
          </a:xfrm>
        </p:grpSpPr>
        <p:sp>
          <p:nvSpPr>
            <p:cNvPr id="117" name="Google Shape;117;p15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18" name="Google Shape;118;p15"/>
            <p:cNvSpPr txBox="1"/>
            <p:nvPr/>
          </p:nvSpPr>
          <p:spPr>
            <a:xfrm>
              <a:off x="114300" y="-9525"/>
              <a:ext cx="5842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>
                  <a:solidFill>
                    <a:srgbClr val="FFFFFF"/>
                  </a:solidFill>
                  <a:latin typeface="Libre Franklin Light"/>
                  <a:ea typeface="Libre Franklin Light"/>
                  <a:cs typeface="Libre Franklin Light"/>
                  <a:sym typeface="Libre Franklin Light"/>
                </a:rPr>
                <a:t>01.</a:t>
              </a:r>
              <a:endParaRPr/>
            </a:p>
          </p:txBody>
        </p:sp>
      </p:grpSp>
      <p:grpSp>
        <p:nvGrpSpPr>
          <p:cNvPr id="119" name="Google Shape;119;p15"/>
          <p:cNvGrpSpPr/>
          <p:nvPr/>
        </p:nvGrpSpPr>
        <p:grpSpPr>
          <a:xfrm>
            <a:off x="10160434" y="4210299"/>
            <a:ext cx="1604292" cy="1397488"/>
            <a:chOff x="0" y="-9525"/>
            <a:chExt cx="812800" cy="708025"/>
          </a:xfrm>
        </p:grpSpPr>
        <p:sp>
          <p:nvSpPr>
            <p:cNvPr id="120" name="Google Shape;120;p15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21" name="Google Shape;121;p15"/>
            <p:cNvSpPr txBox="1"/>
            <p:nvPr/>
          </p:nvSpPr>
          <p:spPr>
            <a:xfrm>
              <a:off x="114300" y="-9525"/>
              <a:ext cx="5842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>
                  <a:solidFill>
                    <a:srgbClr val="FFFFFF"/>
                  </a:solidFill>
                  <a:latin typeface="Libre Franklin Light"/>
                  <a:ea typeface="Libre Franklin Light"/>
                  <a:cs typeface="Libre Franklin Light"/>
                  <a:sym typeface="Libre Franklin Light"/>
                </a:rPr>
                <a:t>02.</a:t>
              </a:r>
              <a:endParaRPr/>
            </a:p>
          </p:txBody>
        </p:sp>
      </p:grpSp>
      <p:grpSp>
        <p:nvGrpSpPr>
          <p:cNvPr id="122" name="Google Shape;122;p15"/>
          <p:cNvGrpSpPr/>
          <p:nvPr/>
        </p:nvGrpSpPr>
        <p:grpSpPr>
          <a:xfrm>
            <a:off x="10160434" y="7453421"/>
            <a:ext cx="1604292" cy="1397488"/>
            <a:chOff x="0" y="-9525"/>
            <a:chExt cx="812800" cy="708025"/>
          </a:xfrm>
        </p:grpSpPr>
        <p:sp>
          <p:nvSpPr>
            <p:cNvPr id="123" name="Google Shape;123;p15"/>
            <p:cNvSpPr/>
            <p:nvPr/>
          </p:nvSpPr>
          <p:spPr>
            <a:xfrm>
              <a:off x="0" y="0"/>
              <a:ext cx="812800" cy="698500"/>
            </a:xfrm>
            <a:custGeom>
              <a:avLst/>
              <a:gdLst/>
              <a:ahLst/>
              <a:cxnLst/>
              <a:rect l="l" t="t" r="r" b="b"/>
              <a:pathLst>
                <a:path w="812800" h="698500" extrusionOk="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666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sp>
        <p:sp>
          <p:nvSpPr>
            <p:cNvPr id="124" name="Google Shape;124;p15"/>
            <p:cNvSpPr txBox="1"/>
            <p:nvPr/>
          </p:nvSpPr>
          <p:spPr>
            <a:xfrm>
              <a:off x="114300" y="-9525"/>
              <a:ext cx="5842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>
                  <a:solidFill>
                    <a:srgbClr val="FFFFFF"/>
                  </a:solidFill>
                  <a:latin typeface="Libre Franklin Light"/>
                  <a:ea typeface="Libre Franklin Light"/>
                  <a:cs typeface="Libre Franklin Light"/>
                  <a:sym typeface="Libre Franklin Light"/>
                </a:rPr>
                <a:t>03.</a:t>
              </a:r>
              <a:endParaRPr/>
            </a:p>
          </p:txBody>
        </p:sp>
      </p:grpSp>
      <p:grpSp>
        <p:nvGrpSpPr>
          <p:cNvPr id="125" name="Google Shape;125;p15"/>
          <p:cNvGrpSpPr/>
          <p:nvPr/>
        </p:nvGrpSpPr>
        <p:grpSpPr>
          <a:xfrm>
            <a:off x="1733954" y="-518608"/>
            <a:ext cx="6914773" cy="10224009"/>
            <a:chOff x="0" y="-47625"/>
            <a:chExt cx="635000" cy="938895"/>
          </a:xfrm>
        </p:grpSpPr>
        <p:sp>
          <p:nvSpPr>
            <p:cNvPr id="126" name="Google Shape;126;p15"/>
            <p:cNvSpPr/>
            <p:nvPr/>
          </p:nvSpPr>
          <p:spPr>
            <a:xfrm>
              <a:off x="0" y="0"/>
              <a:ext cx="606628" cy="891270"/>
            </a:xfrm>
            <a:custGeom>
              <a:avLst/>
              <a:gdLst/>
              <a:ahLst/>
              <a:cxnLst/>
              <a:rect l="l" t="t" r="r" b="b"/>
              <a:pathLst>
                <a:path w="606628" h="891270" extrusionOk="0">
                  <a:moveTo>
                    <a:pt x="606628" y="0"/>
                  </a:moveTo>
                  <a:lnTo>
                    <a:pt x="606628" y="776970"/>
                  </a:lnTo>
                  <a:lnTo>
                    <a:pt x="303314" y="891270"/>
                  </a:lnTo>
                  <a:lnTo>
                    <a:pt x="0" y="776970"/>
                  </a:lnTo>
                  <a:lnTo>
                    <a:pt x="0" y="0"/>
                  </a:lnTo>
                  <a:lnTo>
                    <a:pt x="606628" y="0"/>
                  </a:lnTo>
                  <a:close/>
                </a:path>
              </a:pathLst>
            </a:custGeom>
            <a:solidFill>
              <a:srgbClr val="014E97"/>
            </a:solidFill>
            <a:ln>
              <a:noFill/>
            </a:ln>
          </p:spPr>
        </p:sp>
        <p:sp>
          <p:nvSpPr>
            <p:cNvPr id="127" name="Google Shape;127;p15"/>
            <p:cNvSpPr txBox="1"/>
            <p:nvPr/>
          </p:nvSpPr>
          <p:spPr>
            <a:xfrm>
              <a:off x="0" y="-47625"/>
              <a:ext cx="635000" cy="7461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15"/>
          <p:cNvSpPr txBox="1"/>
          <p:nvPr/>
        </p:nvSpPr>
        <p:spPr>
          <a:xfrm>
            <a:off x="12326458" y="4229099"/>
            <a:ext cx="4785813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US" sz="3500" dirty="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Threshold Reference Table Schema</a:t>
            </a:r>
          </a:p>
        </p:txBody>
      </p:sp>
      <p:sp>
        <p:nvSpPr>
          <p:cNvPr id="130" name="Google Shape;130;p15"/>
          <p:cNvSpPr txBox="1"/>
          <p:nvPr/>
        </p:nvSpPr>
        <p:spPr>
          <a:xfrm>
            <a:off x="12290866" y="933047"/>
            <a:ext cx="4936166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40016"/>
              </a:lnSpc>
            </a:pPr>
            <a:r>
              <a:rPr lang="en-US" sz="3600" dirty="0">
                <a:solidFill>
                  <a:srgbClr val="FFFFFF"/>
                </a:solidFill>
                <a:latin typeface="Libre Franklin Light"/>
                <a:ea typeface="Libre Franklin Light"/>
                <a:cs typeface="Libre Franklin Light"/>
                <a:sym typeface="Libre Franklin Light"/>
              </a:rPr>
              <a:t>Patient's Contact Info Dataset Schema</a:t>
            </a:r>
          </a:p>
        </p:txBody>
      </p:sp>
      <p:sp>
        <p:nvSpPr>
          <p:cNvPr id="132" name="Google Shape;132;p15"/>
          <p:cNvSpPr txBox="1"/>
          <p:nvPr/>
        </p:nvSpPr>
        <p:spPr>
          <a:xfrm>
            <a:off x="12431073" y="7453421"/>
            <a:ext cx="5217938" cy="1292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US" sz="3500" dirty="0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Patient's Vital Info Dataset Schema</a:t>
            </a:r>
          </a:p>
        </p:txBody>
      </p:sp>
      <p:sp>
        <p:nvSpPr>
          <p:cNvPr id="134" name="Google Shape;134;p15"/>
          <p:cNvSpPr txBox="1"/>
          <p:nvPr/>
        </p:nvSpPr>
        <p:spPr>
          <a:xfrm>
            <a:off x="1875760" y="3349732"/>
            <a:ext cx="6322206" cy="229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Table of </a:t>
            </a:r>
            <a:endParaRPr/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b="0" i="0" u="none" strike="noStrike" cap="none">
                <a:solidFill>
                  <a:srgbClr val="FFFFFF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Contents</a:t>
            </a:r>
            <a:endParaRPr/>
          </a:p>
        </p:txBody>
      </p:sp>
      <p:cxnSp>
        <p:nvCxnSpPr>
          <p:cNvPr id="135" name="Google Shape;135;p15"/>
          <p:cNvCxnSpPr/>
          <p:nvPr/>
        </p:nvCxnSpPr>
        <p:spPr>
          <a:xfrm rot="5400000">
            <a:off x="3008937" y="684271"/>
            <a:ext cx="4017752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EC0FDA-81A3-73E2-78C2-56130A9C8A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768" y="2261286"/>
            <a:ext cx="7451125" cy="5560541"/>
          </a:xfrm>
        </p:spPr>
        <p:txBody>
          <a:bodyPr>
            <a:normAutofit/>
          </a:bodyPr>
          <a:lstStyle/>
          <a:p>
            <a:pPr marL="114300" indent="0">
              <a:lnSpc>
                <a:spcPct val="200000"/>
              </a:lnSpc>
              <a:buNone/>
            </a:pP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DEB9A4-D6E6-6C2F-5691-32E0D96D8EA9}"/>
              </a:ext>
            </a:extLst>
          </p:cNvPr>
          <p:cNvSpPr txBox="1"/>
          <p:nvPr/>
        </p:nvSpPr>
        <p:spPr>
          <a:xfrm>
            <a:off x="10033685" y="1144475"/>
            <a:ext cx="7302844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Sitka Text" pitchFamily="2" charset="0"/>
              </a:rPr>
              <a:t>performing the following tasks:</a:t>
            </a:r>
          </a:p>
          <a:p>
            <a:endParaRPr lang="en-US" sz="1800" dirty="0">
              <a:latin typeface="Sitka Text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latin typeface="Sitka Text" pitchFamily="2" charset="0"/>
              </a:rPr>
              <a:t>Taking streaming data (patients vital information) and storing it in a table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>
              <a:latin typeface="Sitka Text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latin typeface="Sitka Text" pitchFamily="2" charset="0"/>
              </a:rPr>
              <a:t>Taking batch data (patients contact information) and storing it in a table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>
              <a:latin typeface="Sitka Text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latin typeface="Sitka Text" pitchFamily="2" charset="0"/>
              </a:rPr>
              <a:t>Comparing the vital information with threshold information and analyzing.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sz="2000" dirty="0">
              <a:latin typeface="Sitka Text" pitchFamily="2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latin typeface="Sitka Text" pitchFamily="2" charset="0"/>
              </a:rPr>
              <a:t>Sending notifications if the data is out of the threshold limits</a:t>
            </a:r>
            <a:endParaRPr lang="en-IN" sz="2000" dirty="0">
              <a:latin typeface="Sitka Text" pitchFamily="2" charset="0"/>
            </a:endParaRPr>
          </a:p>
        </p:txBody>
      </p:sp>
      <p:sp>
        <p:nvSpPr>
          <p:cNvPr id="5" name="Google Shape;598;p39">
            <a:extLst>
              <a:ext uri="{FF2B5EF4-FFF2-40B4-BE49-F238E27FC236}">
                <a16:creationId xmlns:a16="http://schemas.microsoft.com/office/drawing/2014/main" id="{7528C67B-55C2-4752-8614-CE58A67A2897}"/>
              </a:ext>
            </a:extLst>
          </p:cNvPr>
          <p:cNvSpPr/>
          <p:nvPr/>
        </p:nvSpPr>
        <p:spPr>
          <a:xfrm>
            <a:off x="15317018" y="7080422"/>
            <a:ext cx="2699133" cy="1966938"/>
          </a:xfrm>
          <a:custGeom>
            <a:avLst/>
            <a:gdLst/>
            <a:ahLst/>
            <a:cxnLst/>
            <a:rect l="l" t="t" r="r" b="b"/>
            <a:pathLst>
              <a:path w="6326018" h="5372100" extrusionOk="0">
                <a:moveTo>
                  <a:pt x="4775348" y="0"/>
                </a:moveTo>
                <a:lnTo>
                  <a:pt x="1550670" y="0"/>
                </a:lnTo>
                <a:lnTo>
                  <a:pt x="0" y="2686050"/>
                </a:lnTo>
                <a:lnTo>
                  <a:pt x="1550670" y="5372100"/>
                </a:lnTo>
                <a:lnTo>
                  <a:pt x="4775348" y="5372100"/>
                </a:lnTo>
                <a:lnTo>
                  <a:pt x="6326018" y="2686050"/>
                </a:lnTo>
                <a:lnTo>
                  <a:pt x="4775348" y="0"/>
                </a:lnTo>
                <a:close/>
              </a:path>
            </a:pathLst>
          </a:custGeom>
          <a:solidFill>
            <a:srgbClr val="014E97"/>
          </a:solidFill>
          <a:ln>
            <a:noFill/>
          </a:ln>
        </p:spPr>
      </p:sp>
      <p:sp>
        <p:nvSpPr>
          <p:cNvPr id="6" name="Google Shape;299;p26">
            <a:extLst>
              <a:ext uri="{FF2B5EF4-FFF2-40B4-BE49-F238E27FC236}">
                <a16:creationId xmlns:a16="http://schemas.microsoft.com/office/drawing/2014/main" id="{CF5007BA-9088-58DE-45E0-B118E6B76B36}"/>
              </a:ext>
            </a:extLst>
          </p:cNvPr>
          <p:cNvSpPr/>
          <p:nvPr/>
        </p:nvSpPr>
        <p:spPr>
          <a:xfrm>
            <a:off x="14109586" y="8278873"/>
            <a:ext cx="1534070" cy="1328505"/>
          </a:xfrm>
          <a:custGeom>
            <a:avLst/>
            <a:gdLst/>
            <a:ahLst/>
            <a:cxnLst/>
            <a:rect l="l" t="t" r="r" b="b"/>
            <a:pathLst>
              <a:path w="6350000" h="5499100" extrusionOk="0">
                <a:moveTo>
                  <a:pt x="4762500" y="0"/>
                </a:moveTo>
                <a:lnTo>
                  <a:pt x="1587500" y="0"/>
                </a:lnTo>
                <a:lnTo>
                  <a:pt x="0" y="2749550"/>
                </a:lnTo>
                <a:lnTo>
                  <a:pt x="1587500" y="5499100"/>
                </a:lnTo>
                <a:lnTo>
                  <a:pt x="4762500" y="5499100"/>
                </a:lnTo>
                <a:lnTo>
                  <a:pt x="6350000" y="2749550"/>
                </a:lnTo>
                <a:close/>
              </a:path>
            </a:pathLst>
          </a:custGeom>
          <a:solidFill>
            <a:srgbClr val="2994E5"/>
          </a:solidFill>
          <a:ln>
            <a:noFill/>
          </a:ln>
        </p:spPr>
        <p:txBody>
          <a:bodyPr/>
          <a:lstStyle/>
          <a:p>
            <a:endParaRPr lang="en-IN" dirty="0"/>
          </a:p>
        </p:txBody>
      </p:sp>
      <p:grpSp>
        <p:nvGrpSpPr>
          <p:cNvPr id="7" name="Google Shape;96;p14">
            <a:extLst>
              <a:ext uri="{FF2B5EF4-FFF2-40B4-BE49-F238E27FC236}">
                <a16:creationId xmlns:a16="http://schemas.microsoft.com/office/drawing/2014/main" id="{95B469BF-F636-FA16-CFFB-C6A2193D503F}"/>
              </a:ext>
            </a:extLst>
          </p:cNvPr>
          <p:cNvGrpSpPr/>
          <p:nvPr/>
        </p:nvGrpSpPr>
        <p:grpSpPr>
          <a:xfrm>
            <a:off x="0" y="-197707"/>
            <a:ext cx="9341708" cy="10484708"/>
            <a:chOff x="0" y="-47625"/>
            <a:chExt cx="2123392" cy="2756958"/>
          </a:xfrm>
        </p:grpSpPr>
        <p:sp>
          <p:nvSpPr>
            <p:cNvPr id="8" name="Google Shape;97;p14">
              <a:extLst>
                <a:ext uri="{FF2B5EF4-FFF2-40B4-BE49-F238E27FC236}">
                  <a16:creationId xmlns:a16="http://schemas.microsoft.com/office/drawing/2014/main" id="{CB9F1AE2-CD9F-34E1-B092-247B62AD36F4}"/>
                </a:ext>
              </a:extLst>
            </p:cNvPr>
            <p:cNvSpPr/>
            <p:nvPr/>
          </p:nvSpPr>
          <p:spPr>
            <a:xfrm>
              <a:off x="0" y="0"/>
              <a:ext cx="2123392" cy="2709333"/>
            </a:xfrm>
            <a:custGeom>
              <a:avLst/>
              <a:gdLst/>
              <a:ahLst/>
              <a:cxnLst/>
              <a:rect l="l" t="t" r="r" b="b"/>
              <a:pathLst>
                <a:path w="2123392" h="2709333" extrusionOk="0">
                  <a:moveTo>
                    <a:pt x="0" y="0"/>
                  </a:moveTo>
                  <a:lnTo>
                    <a:pt x="2123392" y="0"/>
                  </a:lnTo>
                  <a:lnTo>
                    <a:pt x="21233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14E97"/>
            </a:solidFill>
            <a:ln>
              <a:noFill/>
            </a:ln>
          </p:spPr>
        </p:sp>
        <p:sp>
          <p:nvSpPr>
            <p:cNvPr id="9" name="Google Shape;98;p14">
              <a:extLst>
                <a:ext uri="{FF2B5EF4-FFF2-40B4-BE49-F238E27FC236}">
                  <a16:creationId xmlns:a16="http://schemas.microsoft.com/office/drawing/2014/main" id="{4683CB5A-8BE7-ADC2-61D4-22C7D8CD63BC}"/>
                </a:ext>
              </a:extLst>
            </p:cNvPr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7F4C011-440D-271D-5D42-1336E66111FC}"/>
              </a:ext>
            </a:extLst>
          </p:cNvPr>
          <p:cNvSpPr txBox="1"/>
          <p:nvPr/>
        </p:nvSpPr>
        <p:spPr>
          <a:xfrm>
            <a:off x="394263" y="2277459"/>
            <a:ext cx="8103655" cy="4614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0" i="0" dirty="0">
                <a:solidFill>
                  <a:schemeClr val="bg1"/>
                </a:solidFill>
                <a:effectLst/>
                <a:latin typeface="Sitka Text" pitchFamily="2" charset="0"/>
              </a:rPr>
              <a:t>a. This use case will simulate the streaming vital data of patients and building of a data pipeline to monitor vital data to alert the subscribers in real-time based on reference data</a:t>
            </a:r>
          </a:p>
          <a:p>
            <a:pPr marL="114300" indent="0">
              <a:lnSpc>
                <a:spcPct val="200000"/>
              </a:lnSpc>
              <a:buNone/>
            </a:pPr>
            <a:endParaRPr lang="en-US" sz="2000" dirty="0">
              <a:solidFill>
                <a:schemeClr val="bg1"/>
              </a:solidFill>
              <a:latin typeface="Sitka Text" pitchFamily="2" charset="0"/>
            </a:endParaRPr>
          </a:p>
          <a:p>
            <a:pPr marL="114300" indent="0">
              <a:buNone/>
            </a:pPr>
            <a:endParaRPr lang="en-US" sz="2000" b="0" i="0" dirty="0">
              <a:solidFill>
                <a:schemeClr val="bg1"/>
              </a:solidFill>
              <a:effectLst/>
              <a:latin typeface="Sitka Text" pitchFamily="2" charset="0"/>
            </a:endParaRP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Sitka Text" pitchFamily="2" charset="0"/>
              </a:rPr>
              <a:t>b. 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Sitka Text" pitchFamily="2" charset="0"/>
              </a:rPr>
              <a:t>If the vital information coming from the patient is out of the normal threshold range, an alert notification will have to be sent immediately to the registered Email-ID</a:t>
            </a:r>
            <a:endParaRPr lang="en-IN" sz="2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F929EE-1DEC-B8CC-3BAA-03495C10318A}"/>
              </a:ext>
            </a:extLst>
          </p:cNvPr>
          <p:cNvSpPr txBox="1"/>
          <p:nvPr/>
        </p:nvSpPr>
        <p:spPr>
          <a:xfrm>
            <a:off x="348366" y="698817"/>
            <a:ext cx="74511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Sitka Text" pitchFamily="2" charset="0"/>
              </a:rPr>
              <a:t>Real-time alert notification system </a:t>
            </a:r>
          </a:p>
        </p:txBody>
      </p:sp>
    </p:spTree>
    <p:extLst>
      <p:ext uri="{BB962C8B-B14F-4D97-AF65-F5344CB8AC3E}">
        <p14:creationId xmlns:p14="http://schemas.microsoft.com/office/powerpoint/2010/main" val="2171490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E97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/>
          <p:nvPr/>
        </p:nvSpPr>
        <p:spPr>
          <a:xfrm>
            <a:off x="10051081" y="2356920"/>
            <a:ext cx="7186595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US" sz="4000" dirty="0">
                <a:solidFill>
                  <a:srgbClr val="FFFFFF"/>
                </a:solidFill>
                <a:latin typeface="Sitka Text" pitchFamily="2" charset="0"/>
                <a:ea typeface="Libre Baskerville"/>
                <a:cs typeface="Libre Baskerville"/>
                <a:sym typeface="Libre Baskerville"/>
              </a:rPr>
              <a:t>Patient's Contact Info Dataset Schema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615DE1-B7FF-5A4B-D64E-D43FBC6ACB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05" y="1038681"/>
            <a:ext cx="8601595" cy="411380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05B824-D0DE-6B7C-6050-99B1883810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743" y="5445470"/>
            <a:ext cx="10836511" cy="42573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4"/>
          <p:cNvPicPr preferRelativeResize="0"/>
          <p:nvPr/>
        </p:nvPicPr>
        <p:blipFill rotWithShape="1">
          <a:blip r:embed="rId3">
            <a:alphaModFix/>
          </a:blip>
          <a:srcRect t="7812" b="7811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6F8C47-20F8-027D-1AE5-9DE7F08CAE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785" y="303030"/>
            <a:ext cx="12076161" cy="51710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B6C89A3-775E-36A3-9B36-E675C2D74A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16" y="5694479"/>
            <a:ext cx="8751959" cy="45203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84EE5F-01CB-1D14-EC05-088F93E16B4A}"/>
              </a:ext>
            </a:extLst>
          </p:cNvPr>
          <p:cNvSpPr txBox="1"/>
          <p:nvPr/>
        </p:nvSpPr>
        <p:spPr>
          <a:xfrm>
            <a:off x="11442357" y="7813706"/>
            <a:ext cx="565939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chemeClr val="bg1"/>
                </a:solidFill>
                <a:latin typeface="Sitka Heading" pitchFamily="2" charset="0"/>
              </a:rPr>
              <a:t>Threshold Reference Table Schema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E97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34AFC63D-43D5-52F5-4604-F2C6A5C8779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03" y="596378"/>
            <a:ext cx="11321442" cy="5582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0D53D1A-DDE2-017C-4D02-0710CAEAA8D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7167" y="1973398"/>
            <a:ext cx="4292357" cy="65936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F8A85E-C631-FC3C-556B-8C6C550D4698}"/>
              </a:ext>
            </a:extLst>
          </p:cNvPr>
          <p:cNvSpPr txBox="1"/>
          <p:nvPr/>
        </p:nvSpPr>
        <p:spPr>
          <a:xfrm>
            <a:off x="2236574" y="7228704"/>
            <a:ext cx="5918885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Sitka Heading" pitchFamily="2" charset="0"/>
              </a:rPr>
              <a:t>Patient's Vital Info Dataset Schema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31"/>
          <p:cNvPicPr preferRelativeResize="0"/>
          <p:nvPr/>
        </p:nvPicPr>
        <p:blipFill rotWithShape="1">
          <a:blip r:embed="rId3">
            <a:alphaModFix/>
          </a:blip>
          <a:srcRect t="7812" b="7811"/>
          <a:stretch/>
        </p:blipFill>
        <p:spPr>
          <a:xfrm>
            <a:off x="0" y="37071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4F8BD874-F104-671D-EBD1-A53358A5F5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8952"/>
          <a:stretch/>
        </p:blipFill>
        <p:spPr>
          <a:xfrm>
            <a:off x="232102" y="192817"/>
            <a:ext cx="9620124" cy="63647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82A3E5-8603-0AE6-3CA8-C36D3ACADA0B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5892" y="4261759"/>
            <a:ext cx="10568918" cy="52776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5A03F8-BDE8-2536-11C5-B1956127D461}"/>
              </a:ext>
            </a:extLst>
          </p:cNvPr>
          <p:cNvSpPr txBox="1"/>
          <p:nvPr/>
        </p:nvSpPr>
        <p:spPr>
          <a:xfrm>
            <a:off x="11825416" y="1940011"/>
            <a:ext cx="49179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  <a:latin typeface="Sitka Text" pitchFamily="2" charset="0"/>
              </a:rPr>
              <a:t>OUTPUT</a:t>
            </a:r>
            <a:endParaRPr lang="en-IN" dirty="0">
              <a:solidFill>
                <a:schemeClr val="bg1"/>
              </a:solidFill>
              <a:latin typeface="Sitka Text" pitchFamily="2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E97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/>
          <p:nvPr/>
        </p:nvSpPr>
        <p:spPr>
          <a:xfrm>
            <a:off x="1013446" y="9102249"/>
            <a:ext cx="1529728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/>
                </a:solidFill>
                <a:latin typeface="Sitka Text" pitchFamily="2" charset="0"/>
              </a:rPr>
              <a:t>DATAFLOW</a:t>
            </a:r>
            <a:endParaRPr dirty="0">
              <a:solidFill>
                <a:schemeClr val="bg1"/>
              </a:solidFill>
              <a:latin typeface="Sitka Text" pitchFamily="2" charset="0"/>
            </a:endParaRPr>
          </a:p>
        </p:txBody>
      </p:sp>
      <p:cxnSp>
        <p:nvCxnSpPr>
          <p:cNvPr id="300" name="Google Shape;300;p26"/>
          <p:cNvCxnSpPr/>
          <p:nvPr/>
        </p:nvCxnSpPr>
        <p:spPr>
          <a:xfrm>
            <a:off x="0" y="9471581"/>
            <a:ext cx="4724944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1" name="Google Shape;301;p26"/>
          <p:cNvCxnSpPr/>
          <p:nvPr/>
        </p:nvCxnSpPr>
        <p:spPr>
          <a:xfrm>
            <a:off x="13563056" y="9490631"/>
            <a:ext cx="4724944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67D43907-C7AA-5DF0-6D0D-99C45620803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4159" y="1395600"/>
            <a:ext cx="14639681" cy="64191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590</Words>
  <Application>Microsoft Office PowerPoint</Application>
  <PresentationFormat>Custom</PresentationFormat>
  <Paragraphs>65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Wingdings</vt:lpstr>
      <vt:lpstr>Libre Baskerville</vt:lpstr>
      <vt:lpstr>Sitka Text</vt:lpstr>
      <vt:lpstr>Libre Franklin Light</vt:lpstr>
      <vt:lpstr>Arial</vt:lpstr>
      <vt:lpstr>Calibri</vt:lpstr>
      <vt:lpstr>Sitka Heading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Pooja Gurav</cp:lastModifiedBy>
  <cp:revision>12</cp:revision>
  <dcterms:modified xsi:type="dcterms:W3CDTF">2023-04-03T03:40:32Z</dcterms:modified>
</cp:coreProperties>
</file>